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65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C45A38-0D75-478C-A1C3-1A5D6866AC71}"/>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20883F03-9E13-4AAA-9B5D-582DA3EDC7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4D8FFAB3-BFDF-4C6D-B863-718834102ADE}"/>
              </a:ext>
            </a:extLst>
          </p:cNvPr>
          <p:cNvSpPr>
            <a:spLocks noGrp="1"/>
          </p:cNvSpPr>
          <p:nvPr>
            <p:ph type="dt" sz="half" idx="10"/>
          </p:nvPr>
        </p:nvSpPr>
        <p:spPr/>
        <p:txBody>
          <a:bodyPr/>
          <a:lstStyle/>
          <a:p>
            <a:fld id="{5F89FADF-BB0F-4AEA-9BF5-5A19C7E0D4D2}" type="datetimeFigureOut">
              <a:rPr lang="de-DE" smtClean="0"/>
              <a:t>08.11.2018</a:t>
            </a:fld>
            <a:endParaRPr lang="de-DE"/>
          </a:p>
        </p:txBody>
      </p:sp>
      <p:sp>
        <p:nvSpPr>
          <p:cNvPr id="5" name="Fußzeilenplatzhalter 4">
            <a:extLst>
              <a:ext uri="{FF2B5EF4-FFF2-40B4-BE49-F238E27FC236}">
                <a16:creationId xmlns:a16="http://schemas.microsoft.com/office/drawing/2014/main" id="{6094E171-C051-4B5E-82D1-61C61EB32F7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FF25F75-2E62-4580-9F10-1805D0AC51DB}"/>
              </a:ext>
            </a:extLst>
          </p:cNvPr>
          <p:cNvSpPr>
            <a:spLocks noGrp="1"/>
          </p:cNvSpPr>
          <p:nvPr>
            <p:ph type="sldNum" sz="quarter" idx="12"/>
          </p:nvPr>
        </p:nvSpPr>
        <p:spPr/>
        <p:txBody>
          <a:bodyPr/>
          <a:lstStyle/>
          <a:p>
            <a:fld id="{137EE0E5-E703-4B57-95B1-4529FDF4B015}" type="slidenum">
              <a:rPr lang="de-DE" smtClean="0"/>
              <a:t>‹Nr.›</a:t>
            </a:fld>
            <a:endParaRPr lang="de-DE"/>
          </a:p>
        </p:txBody>
      </p:sp>
    </p:spTree>
    <p:extLst>
      <p:ext uri="{BB962C8B-B14F-4D97-AF65-F5344CB8AC3E}">
        <p14:creationId xmlns:p14="http://schemas.microsoft.com/office/powerpoint/2010/main" val="1637121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EF0EAF-CF71-4217-9927-C5D9BD9412E7}"/>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CD6D7F73-1570-47A6-95E7-48E178C9EF4D}"/>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406D58E-9F18-4C96-9995-6D90508A260B}"/>
              </a:ext>
            </a:extLst>
          </p:cNvPr>
          <p:cNvSpPr>
            <a:spLocks noGrp="1"/>
          </p:cNvSpPr>
          <p:nvPr>
            <p:ph type="dt" sz="half" idx="10"/>
          </p:nvPr>
        </p:nvSpPr>
        <p:spPr/>
        <p:txBody>
          <a:bodyPr/>
          <a:lstStyle/>
          <a:p>
            <a:fld id="{5F89FADF-BB0F-4AEA-9BF5-5A19C7E0D4D2}" type="datetimeFigureOut">
              <a:rPr lang="de-DE" smtClean="0"/>
              <a:t>08.11.2018</a:t>
            </a:fld>
            <a:endParaRPr lang="de-DE"/>
          </a:p>
        </p:txBody>
      </p:sp>
      <p:sp>
        <p:nvSpPr>
          <p:cNvPr id="5" name="Fußzeilenplatzhalter 4">
            <a:extLst>
              <a:ext uri="{FF2B5EF4-FFF2-40B4-BE49-F238E27FC236}">
                <a16:creationId xmlns:a16="http://schemas.microsoft.com/office/drawing/2014/main" id="{3EF285D8-20C5-494A-97D8-05B0834CD54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3CBE93A-5BD0-4772-94D8-EBA15F648615}"/>
              </a:ext>
            </a:extLst>
          </p:cNvPr>
          <p:cNvSpPr>
            <a:spLocks noGrp="1"/>
          </p:cNvSpPr>
          <p:nvPr>
            <p:ph type="sldNum" sz="quarter" idx="12"/>
          </p:nvPr>
        </p:nvSpPr>
        <p:spPr/>
        <p:txBody>
          <a:bodyPr/>
          <a:lstStyle/>
          <a:p>
            <a:fld id="{137EE0E5-E703-4B57-95B1-4529FDF4B015}" type="slidenum">
              <a:rPr lang="de-DE" smtClean="0"/>
              <a:t>‹Nr.›</a:t>
            </a:fld>
            <a:endParaRPr lang="de-DE"/>
          </a:p>
        </p:txBody>
      </p:sp>
    </p:spTree>
    <p:extLst>
      <p:ext uri="{BB962C8B-B14F-4D97-AF65-F5344CB8AC3E}">
        <p14:creationId xmlns:p14="http://schemas.microsoft.com/office/powerpoint/2010/main" val="1733610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19144AFE-9048-4A41-9C5F-F9175E0A4AE0}"/>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55639431-035A-4B01-BE55-6F759847621D}"/>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DDF3952-2F03-4FC7-9D82-F9E18BDCC4DD}"/>
              </a:ext>
            </a:extLst>
          </p:cNvPr>
          <p:cNvSpPr>
            <a:spLocks noGrp="1"/>
          </p:cNvSpPr>
          <p:nvPr>
            <p:ph type="dt" sz="half" idx="10"/>
          </p:nvPr>
        </p:nvSpPr>
        <p:spPr/>
        <p:txBody>
          <a:bodyPr/>
          <a:lstStyle/>
          <a:p>
            <a:fld id="{5F89FADF-BB0F-4AEA-9BF5-5A19C7E0D4D2}" type="datetimeFigureOut">
              <a:rPr lang="de-DE" smtClean="0"/>
              <a:t>08.11.2018</a:t>
            </a:fld>
            <a:endParaRPr lang="de-DE"/>
          </a:p>
        </p:txBody>
      </p:sp>
      <p:sp>
        <p:nvSpPr>
          <p:cNvPr id="5" name="Fußzeilenplatzhalter 4">
            <a:extLst>
              <a:ext uri="{FF2B5EF4-FFF2-40B4-BE49-F238E27FC236}">
                <a16:creationId xmlns:a16="http://schemas.microsoft.com/office/drawing/2014/main" id="{FEEACE16-8A0C-4BB6-9529-45B0921619C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CBE6C9D-F438-4023-8182-D86A3271C5B3}"/>
              </a:ext>
            </a:extLst>
          </p:cNvPr>
          <p:cNvSpPr>
            <a:spLocks noGrp="1"/>
          </p:cNvSpPr>
          <p:nvPr>
            <p:ph type="sldNum" sz="quarter" idx="12"/>
          </p:nvPr>
        </p:nvSpPr>
        <p:spPr/>
        <p:txBody>
          <a:bodyPr/>
          <a:lstStyle/>
          <a:p>
            <a:fld id="{137EE0E5-E703-4B57-95B1-4529FDF4B015}" type="slidenum">
              <a:rPr lang="de-DE" smtClean="0"/>
              <a:t>‹Nr.›</a:t>
            </a:fld>
            <a:endParaRPr lang="de-DE"/>
          </a:p>
        </p:txBody>
      </p:sp>
    </p:spTree>
    <p:extLst>
      <p:ext uri="{BB962C8B-B14F-4D97-AF65-F5344CB8AC3E}">
        <p14:creationId xmlns:p14="http://schemas.microsoft.com/office/powerpoint/2010/main" val="93093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76B35A-A5E7-444D-800A-98AABD81D74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E99217E7-C533-48DB-A3D9-AD48D70DAD75}"/>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83D39BE-4599-4AB3-B60E-630BF2144F63}"/>
              </a:ext>
            </a:extLst>
          </p:cNvPr>
          <p:cNvSpPr>
            <a:spLocks noGrp="1"/>
          </p:cNvSpPr>
          <p:nvPr>
            <p:ph type="dt" sz="half" idx="10"/>
          </p:nvPr>
        </p:nvSpPr>
        <p:spPr/>
        <p:txBody>
          <a:bodyPr/>
          <a:lstStyle/>
          <a:p>
            <a:fld id="{5F89FADF-BB0F-4AEA-9BF5-5A19C7E0D4D2}" type="datetimeFigureOut">
              <a:rPr lang="de-DE" smtClean="0"/>
              <a:t>08.11.2018</a:t>
            </a:fld>
            <a:endParaRPr lang="de-DE"/>
          </a:p>
        </p:txBody>
      </p:sp>
      <p:sp>
        <p:nvSpPr>
          <p:cNvPr id="5" name="Fußzeilenplatzhalter 4">
            <a:extLst>
              <a:ext uri="{FF2B5EF4-FFF2-40B4-BE49-F238E27FC236}">
                <a16:creationId xmlns:a16="http://schemas.microsoft.com/office/drawing/2014/main" id="{A341181A-0D4B-4C80-911D-42CCB5D844C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4CB0681-59F7-450F-AA25-3C3521CF44F0}"/>
              </a:ext>
            </a:extLst>
          </p:cNvPr>
          <p:cNvSpPr>
            <a:spLocks noGrp="1"/>
          </p:cNvSpPr>
          <p:nvPr>
            <p:ph type="sldNum" sz="quarter" idx="12"/>
          </p:nvPr>
        </p:nvSpPr>
        <p:spPr/>
        <p:txBody>
          <a:bodyPr/>
          <a:lstStyle/>
          <a:p>
            <a:fld id="{137EE0E5-E703-4B57-95B1-4529FDF4B015}" type="slidenum">
              <a:rPr lang="de-DE" smtClean="0"/>
              <a:t>‹Nr.›</a:t>
            </a:fld>
            <a:endParaRPr lang="de-DE"/>
          </a:p>
        </p:txBody>
      </p:sp>
    </p:spTree>
    <p:extLst>
      <p:ext uri="{BB962C8B-B14F-4D97-AF65-F5344CB8AC3E}">
        <p14:creationId xmlns:p14="http://schemas.microsoft.com/office/powerpoint/2010/main" val="2608152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0BC41F-809A-45A3-AAA3-29FA832D59D2}"/>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2C0CF959-4325-4493-8122-0963AE26E8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BA9D870C-AD65-4FFF-BEB3-55A89F273EE1}"/>
              </a:ext>
            </a:extLst>
          </p:cNvPr>
          <p:cNvSpPr>
            <a:spLocks noGrp="1"/>
          </p:cNvSpPr>
          <p:nvPr>
            <p:ph type="dt" sz="half" idx="10"/>
          </p:nvPr>
        </p:nvSpPr>
        <p:spPr/>
        <p:txBody>
          <a:bodyPr/>
          <a:lstStyle/>
          <a:p>
            <a:fld id="{5F89FADF-BB0F-4AEA-9BF5-5A19C7E0D4D2}" type="datetimeFigureOut">
              <a:rPr lang="de-DE" smtClean="0"/>
              <a:t>08.11.2018</a:t>
            </a:fld>
            <a:endParaRPr lang="de-DE"/>
          </a:p>
        </p:txBody>
      </p:sp>
      <p:sp>
        <p:nvSpPr>
          <p:cNvPr id="5" name="Fußzeilenplatzhalter 4">
            <a:extLst>
              <a:ext uri="{FF2B5EF4-FFF2-40B4-BE49-F238E27FC236}">
                <a16:creationId xmlns:a16="http://schemas.microsoft.com/office/drawing/2014/main" id="{A1EF6B09-FC1B-4AAF-AD70-4222CE46557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5CAE68F-A36C-47AD-898E-F850DC98DB8D}"/>
              </a:ext>
            </a:extLst>
          </p:cNvPr>
          <p:cNvSpPr>
            <a:spLocks noGrp="1"/>
          </p:cNvSpPr>
          <p:nvPr>
            <p:ph type="sldNum" sz="quarter" idx="12"/>
          </p:nvPr>
        </p:nvSpPr>
        <p:spPr/>
        <p:txBody>
          <a:bodyPr/>
          <a:lstStyle/>
          <a:p>
            <a:fld id="{137EE0E5-E703-4B57-95B1-4529FDF4B015}" type="slidenum">
              <a:rPr lang="de-DE" smtClean="0"/>
              <a:t>‹Nr.›</a:t>
            </a:fld>
            <a:endParaRPr lang="de-DE"/>
          </a:p>
        </p:txBody>
      </p:sp>
    </p:spTree>
    <p:extLst>
      <p:ext uri="{BB962C8B-B14F-4D97-AF65-F5344CB8AC3E}">
        <p14:creationId xmlns:p14="http://schemas.microsoft.com/office/powerpoint/2010/main" val="1955713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D267AE-CD87-46FA-AFF3-03F32007FB8C}"/>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586BCA5-9896-4E9E-8940-DFBA58AC9250}"/>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2D7B287C-1BBB-48CA-A64F-7F6B3F2653E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D6B05463-4D2F-4E3B-8822-AE61BC683449}"/>
              </a:ext>
            </a:extLst>
          </p:cNvPr>
          <p:cNvSpPr>
            <a:spLocks noGrp="1"/>
          </p:cNvSpPr>
          <p:nvPr>
            <p:ph type="dt" sz="half" idx="10"/>
          </p:nvPr>
        </p:nvSpPr>
        <p:spPr/>
        <p:txBody>
          <a:bodyPr/>
          <a:lstStyle/>
          <a:p>
            <a:fld id="{5F89FADF-BB0F-4AEA-9BF5-5A19C7E0D4D2}" type="datetimeFigureOut">
              <a:rPr lang="de-DE" smtClean="0"/>
              <a:t>08.11.2018</a:t>
            </a:fld>
            <a:endParaRPr lang="de-DE"/>
          </a:p>
        </p:txBody>
      </p:sp>
      <p:sp>
        <p:nvSpPr>
          <p:cNvPr id="6" name="Fußzeilenplatzhalter 5">
            <a:extLst>
              <a:ext uri="{FF2B5EF4-FFF2-40B4-BE49-F238E27FC236}">
                <a16:creationId xmlns:a16="http://schemas.microsoft.com/office/drawing/2014/main" id="{D8B36E6E-F64A-4BAB-8EF6-DB46CBB7F9A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5FCD83B9-30AF-4561-855F-62323D76EC6A}"/>
              </a:ext>
            </a:extLst>
          </p:cNvPr>
          <p:cNvSpPr>
            <a:spLocks noGrp="1"/>
          </p:cNvSpPr>
          <p:nvPr>
            <p:ph type="sldNum" sz="quarter" idx="12"/>
          </p:nvPr>
        </p:nvSpPr>
        <p:spPr/>
        <p:txBody>
          <a:bodyPr/>
          <a:lstStyle/>
          <a:p>
            <a:fld id="{137EE0E5-E703-4B57-95B1-4529FDF4B015}" type="slidenum">
              <a:rPr lang="de-DE" smtClean="0"/>
              <a:t>‹Nr.›</a:t>
            </a:fld>
            <a:endParaRPr lang="de-DE"/>
          </a:p>
        </p:txBody>
      </p:sp>
    </p:spTree>
    <p:extLst>
      <p:ext uri="{BB962C8B-B14F-4D97-AF65-F5344CB8AC3E}">
        <p14:creationId xmlns:p14="http://schemas.microsoft.com/office/powerpoint/2010/main" val="1644275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9572C1-AC2B-47FF-BF07-E8B755EA2CAE}"/>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7C880227-E7C5-453D-9F1D-8ADD602217F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E0E42C94-3285-4D9C-B8D3-17D66E8D3712}"/>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31FD51F8-0CF0-4282-A9C3-22AE4BBC0F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46C02EE-7CC1-49F9-998D-1D2EF9E043BC}"/>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C262F1ED-9FB3-47DA-8784-EB0C3D9763F6}"/>
              </a:ext>
            </a:extLst>
          </p:cNvPr>
          <p:cNvSpPr>
            <a:spLocks noGrp="1"/>
          </p:cNvSpPr>
          <p:nvPr>
            <p:ph type="dt" sz="half" idx="10"/>
          </p:nvPr>
        </p:nvSpPr>
        <p:spPr/>
        <p:txBody>
          <a:bodyPr/>
          <a:lstStyle/>
          <a:p>
            <a:fld id="{5F89FADF-BB0F-4AEA-9BF5-5A19C7E0D4D2}" type="datetimeFigureOut">
              <a:rPr lang="de-DE" smtClean="0"/>
              <a:t>08.11.2018</a:t>
            </a:fld>
            <a:endParaRPr lang="de-DE"/>
          </a:p>
        </p:txBody>
      </p:sp>
      <p:sp>
        <p:nvSpPr>
          <p:cNvPr id="8" name="Fußzeilenplatzhalter 7">
            <a:extLst>
              <a:ext uri="{FF2B5EF4-FFF2-40B4-BE49-F238E27FC236}">
                <a16:creationId xmlns:a16="http://schemas.microsoft.com/office/drawing/2014/main" id="{68554BCA-ABC1-433F-8D91-A3C6DEA55432}"/>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07A47F29-37C0-4C47-805B-FF6CEE651047}"/>
              </a:ext>
            </a:extLst>
          </p:cNvPr>
          <p:cNvSpPr>
            <a:spLocks noGrp="1"/>
          </p:cNvSpPr>
          <p:nvPr>
            <p:ph type="sldNum" sz="quarter" idx="12"/>
          </p:nvPr>
        </p:nvSpPr>
        <p:spPr/>
        <p:txBody>
          <a:bodyPr/>
          <a:lstStyle/>
          <a:p>
            <a:fld id="{137EE0E5-E703-4B57-95B1-4529FDF4B015}" type="slidenum">
              <a:rPr lang="de-DE" smtClean="0"/>
              <a:t>‹Nr.›</a:t>
            </a:fld>
            <a:endParaRPr lang="de-DE"/>
          </a:p>
        </p:txBody>
      </p:sp>
    </p:spTree>
    <p:extLst>
      <p:ext uri="{BB962C8B-B14F-4D97-AF65-F5344CB8AC3E}">
        <p14:creationId xmlns:p14="http://schemas.microsoft.com/office/powerpoint/2010/main" val="104962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09088F-65D5-40DA-BEB5-F5F63FB1A84E}"/>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F86D39D0-D00F-4ECA-A7DF-596ADBEE9294}"/>
              </a:ext>
            </a:extLst>
          </p:cNvPr>
          <p:cNvSpPr>
            <a:spLocks noGrp="1"/>
          </p:cNvSpPr>
          <p:nvPr>
            <p:ph type="dt" sz="half" idx="10"/>
          </p:nvPr>
        </p:nvSpPr>
        <p:spPr/>
        <p:txBody>
          <a:bodyPr/>
          <a:lstStyle/>
          <a:p>
            <a:fld id="{5F89FADF-BB0F-4AEA-9BF5-5A19C7E0D4D2}" type="datetimeFigureOut">
              <a:rPr lang="de-DE" smtClean="0"/>
              <a:t>08.11.2018</a:t>
            </a:fld>
            <a:endParaRPr lang="de-DE"/>
          </a:p>
        </p:txBody>
      </p:sp>
      <p:sp>
        <p:nvSpPr>
          <p:cNvPr id="4" name="Fußzeilenplatzhalter 3">
            <a:extLst>
              <a:ext uri="{FF2B5EF4-FFF2-40B4-BE49-F238E27FC236}">
                <a16:creationId xmlns:a16="http://schemas.microsoft.com/office/drawing/2014/main" id="{9B849A3C-DEF3-4406-9997-4D5F8F6DEE3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209600B2-C4DB-496C-9A4B-4839BD71D695}"/>
              </a:ext>
            </a:extLst>
          </p:cNvPr>
          <p:cNvSpPr>
            <a:spLocks noGrp="1"/>
          </p:cNvSpPr>
          <p:nvPr>
            <p:ph type="sldNum" sz="quarter" idx="12"/>
          </p:nvPr>
        </p:nvSpPr>
        <p:spPr/>
        <p:txBody>
          <a:bodyPr/>
          <a:lstStyle/>
          <a:p>
            <a:fld id="{137EE0E5-E703-4B57-95B1-4529FDF4B015}" type="slidenum">
              <a:rPr lang="de-DE" smtClean="0"/>
              <a:t>‹Nr.›</a:t>
            </a:fld>
            <a:endParaRPr lang="de-DE"/>
          </a:p>
        </p:txBody>
      </p:sp>
    </p:spTree>
    <p:extLst>
      <p:ext uri="{BB962C8B-B14F-4D97-AF65-F5344CB8AC3E}">
        <p14:creationId xmlns:p14="http://schemas.microsoft.com/office/powerpoint/2010/main" val="475903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DD69C456-BCDE-4FBC-AF99-A15448E6E9A8}"/>
              </a:ext>
            </a:extLst>
          </p:cNvPr>
          <p:cNvSpPr>
            <a:spLocks noGrp="1"/>
          </p:cNvSpPr>
          <p:nvPr>
            <p:ph type="dt" sz="half" idx="10"/>
          </p:nvPr>
        </p:nvSpPr>
        <p:spPr/>
        <p:txBody>
          <a:bodyPr/>
          <a:lstStyle/>
          <a:p>
            <a:fld id="{5F89FADF-BB0F-4AEA-9BF5-5A19C7E0D4D2}" type="datetimeFigureOut">
              <a:rPr lang="de-DE" smtClean="0"/>
              <a:t>08.11.2018</a:t>
            </a:fld>
            <a:endParaRPr lang="de-DE"/>
          </a:p>
        </p:txBody>
      </p:sp>
      <p:sp>
        <p:nvSpPr>
          <p:cNvPr id="3" name="Fußzeilenplatzhalter 2">
            <a:extLst>
              <a:ext uri="{FF2B5EF4-FFF2-40B4-BE49-F238E27FC236}">
                <a16:creationId xmlns:a16="http://schemas.microsoft.com/office/drawing/2014/main" id="{E1C0C047-1D0E-45FD-9C75-CBC91440CB57}"/>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4E001586-5BCA-45A1-B243-B73ACE5D2FF2}"/>
              </a:ext>
            </a:extLst>
          </p:cNvPr>
          <p:cNvSpPr>
            <a:spLocks noGrp="1"/>
          </p:cNvSpPr>
          <p:nvPr>
            <p:ph type="sldNum" sz="quarter" idx="12"/>
          </p:nvPr>
        </p:nvSpPr>
        <p:spPr/>
        <p:txBody>
          <a:bodyPr/>
          <a:lstStyle/>
          <a:p>
            <a:fld id="{137EE0E5-E703-4B57-95B1-4529FDF4B015}" type="slidenum">
              <a:rPr lang="de-DE" smtClean="0"/>
              <a:t>‹Nr.›</a:t>
            </a:fld>
            <a:endParaRPr lang="de-DE"/>
          </a:p>
        </p:txBody>
      </p:sp>
    </p:spTree>
    <p:extLst>
      <p:ext uri="{BB962C8B-B14F-4D97-AF65-F5344CB8AC3E}">
        <p14:creationId xmlns:p14="http://schemas.microsoft.com/office/powerpoint/2010/main" val="1983983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EDB6C9-852C-43CC-81BA-76F82F3DE74F}"/>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8B7A6D01-DE17-4A91-A7B5-2F46FFDC0D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3BC7F232-165B-4E7F-9490-C158EFA3E5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31DD20B-6824-4B54-9394-D354C8E828D9}"/>
              </a:ext>
            </a:extLst>
          </p:cNvPr>
          <p:cNvSpPr>
            <a:spLocks noGrp="1"/>
          </p:cNvSpPr>
          <p:nvPr>
            <p:ph type="dt" sz="half" idx="10"/>
          </p:nvPr>
        </p:nvSpPr>
        <p:spPr/>
        <p:txBody>
          <a:bodyPr/>
          <a:lstStyle/>
          <a:p>
            <a:fld id="{5F89FADF-BB0F-4AEA-9BF5-5A19C7E0D4D2}" type="datetimeFigureOut">
              <a:rPr lang="de-DE" smtClean="0"/>
              <a:t>08.11.2018</a:t>
            </a:fld>
            <a:endParaRPr lang="de-DE"/>
          </a:p>
        </p:txBody>
      </p:sp>
      <p:sp>
        <p:nvSpPr>
          <p:cNvPr id="6" name="Fußzeilenplatzhalter 5">
            <a:extLst>
              <a:ext uri="{FF2B5EF4-FFF2-40B4-BE49-F238E27FC236}">
                <a16:creationId xmlns:a16="http://schemas.microsoft.com/office/drawing/2014/main" id="{6DC75FF2-EFFF-49B7-B1AB-D5BE238D093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8F360B79-7586-4E05-90A8-8501412BE02F}"/>
              </a:ext>
            </a:extLst>
          </p:cNvPr>
          <p:cNvSpPr>
            <a:spLocks noGrp="1"/>
          </p:cNvSpPr>
          <p:nvPr>
            <p:ph type="sldNum" sz="quarter" idx="12"/>
          </p:nvPr>
        </p:nvSpPr>
        <p:spPr/>
        <p:txBody>
          <a:bodyPr/>
          <a:lstStyle/>
          <a:p>
            <a:fld id="{137EE0E5-E703-4B57-95B1-4529FDF4B015}" type="slidenum">
              <a:rPr lang="de-DE" smtClean="0"/>
              <a:t>‹Nr.›</a:t>
            </a:fld>
            <a:endParaRPr lang="de-DE"/>
          </a:p>
        </p:txBody>
      </p:sp>
    </p:spTree>
    <p:extLst>
      <p:ext uri="{BB962C8B-B14F-4D97-AF65-F5344CB8AC3E}">
        <p14:creationId xmlns:p14="http://schemas.microsoft.com/office/powerpoint/2010/main" val="1687029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616B44-56A9-44CB-A55D-1EFB47FBD60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52B6B093-E30C-4B89-B4D3-18D3848FE5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DF94CBB2-E4FC-4C08-A368-9B87E944CE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002B0FE-DABD-4579-A99A-B885A988D57B}"/>
              </a:ext>
            </a:extLst>
          </p:cNvPr>
          <p:cNvSpPr>
            <a:spLocks noGrp="1"/>
          </p:cNvSpPr>
          <p:nvPr>
            <p:ph type="dt" sz="half" idx="10"/>
          </p:nvPr>
        </p:nvSpPr>
        <p:spPr/>
        <p:txBody>
          <a:bodyPr/>
          <a:lstStyle/>
          <a:p>
            <a:fld id="{5F89FADF-BB0F-4AEA-9BF5-5A19C7E0D4D2}" type="datetimeFigureOut">
              <a:rPr lang="de-DE" smtClean="0"/>
              <a:t>08.11.2018</a:t>
            </a:fld>
            <a:endParaRPr lang="de-DE"/>
          </a:p>
        </p:txBody>
      </p:sp>
      <p:sp>
        <p:nvSpPr>
          <p:cNvPr id="6" name="Fußzeilenplatzhalter 5">
            <a:extLst>
              <a:ext uri="{FF2B5EF4-FFF2-40B4-BE49-F238E27FC236}">
                <a16:creationId xmlns:a16="http://schemas.microsoft.com/office/drawing/2014/main" id="{89EAC570-B926-4111-80E2-31C82490EE64}"/>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01CBDC0-95D6-4159-8C0C-3179EA156D0A}"/>
              </a:ext>
            </a:extLst>
          </p:cNvPr>
          <p:cNvSpPr>
            <a:spLocks noGrp="1"/>
          </p:cNvSpPr>
          <p:nvPr>
            <p:ph type="sldNum" sz="quarter" idx="12"/>
          </p:nvPr>
        </p:nvSpPr>
        <p:spPr/>
        <p:txBody>
          <a:bodyPr/>
          <a:lstStyle/>
          <a:p>
            <a:fld id="{137EE0E5-E703-4B57-95B1-4529FDF4B015}" type="slidenum">
              <a:rPr lang="de-DE" smtClean="0"/>
              <a:t>‹Nr.›</a:t>
            </a:fld>
            <a:endParaRPr lang="de-DE"/>
          </a:p>
        </p:txBody>
      </p:sp>
    </p:spTree>
    <p:extLst>
      <p:ext uri="{BB962C8B-B14F-4D97-AF65-F5344CB8AC3E}">
        <p14:creationId xmlns:p14="http://schemas.microsoft.com/office/powerpoint/2010/main" val="953143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8BB14263-5304-4D8C-9F6B-D12C39AE50B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749AF925-0FDA-4D64-B36E-5AC857D9C9C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23F3E75-B8DC-451A-9C84-EEB13AE66D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89FADF-BB0F-4AEA-9BF5-5A19C7E0D4D2}" type="datetimeFigureOut">
              <a:rPr lang="de-DE" smtClean="0"/>
              <a:t>08.11.2018</a:t>
            </a:fld>
            <a:endParaRPr lang="de-DE"/>
          </a:p>
        </p:txBody>
      </p:sp>
      <p:sp>
        <p:nvSpPr>
          <p:cNvPr id="5" name="Fußzeilenplatzhalter 4">
            <a:extLst>
              <a:ext uri="{FF2B5EF4-FFF2-40B4-BE49-F238E27FC236}">
                <a16:creationId xmlns:a16="http://schemas.microsoft.com/office/drawing/2014/main" id="{53682E9B-1195-4BE0-B755-EA31852B70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B9F3A6E0-B55B-4322-8DC2-9D1D5D424CE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7EE0E5-E703-4B57-95B1-4529FDF4B015}" type="slidenum">
              <a:rPr lang="de-DE" smtClean="0"/>
              <a:t>‹Nr.›</a:t>
            </a:fld>
            <a:endParaRPr lang="de-DE"/>
          </a:p>
        </p:txBody>
      </p:sp>
    </p:spTree>
    <p:extLst>
      <p:ext uri="{BB962C8B-B14F-4D97-AF65-F5344CB8AC3E}">
        <p14:creationId xmlns:p14="http://schemas.microsoft.com/office/powerpoint/2010/main" val="2697273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ser-vorstand@gidw-online.d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stadtelternrat-os.de/" TargetMode="External"/><Relationship Id="rId2" Type="http://schemas.openxmlformats.org/officeDocument/2006/relationships/hyperlink" Target="http://www.schure.de/" TargetMode="External"/><Relationship Id="rId1" Type="http://schemas.openxmlformats.org/officeDocument/2006/relationships/slideLayout" Target="../slideLayouts/slideLayout2.xml"/><Relationship Id="rId5" Type="http://schemas.openxmlformats.org/officeDocument/2006/relationships/hyperlink" Target="http://www.mk.niedersachsen.de/startseite/schule/" TargetMode="External"/><Relationship Id="rId4" Type="http://schemas.openxmlformats.org/officeDocument/2006/relationships/hyperlink" Target="http://www.nibis.de/nibis.php?menid=3790"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50D9604-0A44-4DAF-9F3A-2E8C5BB5DADA}"/>
              </a:ext>
            </a:extLst>
          </p:cNvPr>
          <p:cNvSpPr>
            <a:spLocks noGrp="1"/>
          </p:cNvSpPr>
          <p:nvPr>
            <p:ph type="ctrTitle"/>
          </p:nvPr>
        </p:nvSpPr>
        <p:spPr/>
        <p:txBody>
          <a:bodyPr/>
          <a:lstStyle/>
          <a:p>
            <a:r>
              <a:rPr lang="de-DE" dirty="0"/>
              <a:t>Elternvertreter – und nun?</a:t>
            </a:r>
          </a:p>
        </p:txBody>
      </p:sp>
      <p:sp>
        <p:nvSpPr>
          <p:cNvPr id="3" name="Untertitel 2">
            <a:extLst>
              <a:ext uri="{FF2B5EF4-FFF2-40B4-BE49-F238E27FC236}">
                <a16:creationId xmlns:a16="http://schemas.microsoft.com/office/drawing/2014/main" id="{79F483F1-946F-44D6-9FE4-9DE159A2F0D9}"/>
              </a:ext>
            </a:extLst>
          </p:cNvPr>
          <p:cNvSpPr>
            <a:spLocks noGrp="1"/>
          </p:cNvSpPr>
          <p:nvPr>
            <p:ph type="subTitle" idx="1"/>
          </p:nvPr>
        </p:nvSpPr>
        <p:spPr/>
        <p:txBody>
          <a:bodyPr/>
          <a:lstStyle/>
          <a:p>
            <a:r>
              <a:rPr lang="de-DE" dirty="0"/>
              <a:t>Was bedeutet Elternarbeit?</a:t>
            </a:r>
          </a:p>
        </p:txBody>
      </p:sp>
    </p:spTree>
    <p:extLst>
      <p:ext uri="{BB962C8B-B14F-4D97-AF65-F5344CB8AC3E}">
        <p14:creationId xmlns:p14="http://schemas.microsoft.com/office/powerpoint/2010/main" val="27478427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AE35E7-8F4A-4FD7-8512-B2199B625476}"/>
              </a:ext>
            </a:extLst>
          </p:cNvPr>
          <p:cNvSpPr>
            <a:spLocks noGrp="1"/>
          </p:cNvSpPr>
          <p:nvPr>
            <p:ph type="title"/>
          </p:nvPr>
        </p:nvSpPr>
        <p:spPr/>
        <p:txBody>
          <a:bodyPr/>
          <a:lstStyle/>
          <a:p>
            <a:r>
              <a:rPr lang="de-DE" dirty="0"/>
              <a:t>Vom Umgang mit Beschwerden</a:t>
            </a:r>
          </a:p>
        </p:txBody>
      </p:sp>
      <p:sp>
        <p:nvSpPr>
          <p:cNvPr id="3" name="Inhaltsplatzhalter 2">
            <a:extLst>
              <a:ext uri="{FF2B5EF4-FFF2-40B4-BE49-F238E27FC236}">
                <a16:creationId xmlns:a16="http://schemas.microsoft.com/office/drawing/2014/main" id="{28D0D5F4-E1C7-42D5-BDF9-A519B925365D}"/>
              </a:ext>
            </a:extLst>
          </p:cNvPr>
          <p:cNvSpPr>
            <a:spLocks noGrp="1"/>
          </p:cNvSpPr>
          <p:nvPr>
            <p:ph idx="1"/>
          </p:nvPr>
        </p:nvSpPr>
        <p:spPr/>
        <p:txBody>
          <a:bodyPr/>
          <a:lstStyle/>
          <a:p>
            <a:r>
              <a:rPr lang="de-DE" dirty="0"/>
              <a:t>Als Elternvertreter werden oft Beschwerden an uns heran getragen. Hierbei kann unsere </a:t>
            </a:r>
            <a:r>
              <a:rPr lang="de-DE" b="1" dirty="0"/>
              <a:t>Rolle</a:t>
            </a:r>
            <a:r>
              <a:rPr lang="de-DE" dirty="0"/>
              <a:t> nur als </a:t>
            </a:r>
            <a:r>
              <a:rPr lang="de-DE" b="1" dirty="0"/>
              <a:t>Vermittler</a:t>
            </a:r>
            <a:r>
              <a:rPr lang="de-DE" dirty="0"/>
              <a:t> zu verstehen sein – wir vermitteln den richtigen Ansprechpartner und stehen auf Wunsch als Anwesender bei Gesprächen zur Verfügung.</a:t>
            </a:r>
            <a:br>
              <a:rPr lang="de-DE" dirty="0"/>
            </a:br>
            <a:endParaRPr lang="de-DE" dirty="0"/>
          </a:p>
          <a:p>
            <a:r>
              <a:rPr lang="de-DE" dirty="0"/>
              <a:t>Das Gymnasium In der Wüste hat im September 2011 ein „</a:t>
            </a:r>
            <a:r>
              <a:rPr lang="de-DE" b="1" dirty="0"/>
              <a:t>Beschwerdekonzept</a:t>
            </a:r>
            <a:r>
              <a:rPr lang="de-DE" dirty="0"/>
              <a:t>“ verabschiedet, dieses findet sich auch im </a:t>
            </a:r>
            <a:r>
              <a:rPr lang="de-DE" dirty="0" err="1"/>
              <a:t>Schultimer</a:t>
            </a:r>
            <a:r>
              <a:rPr lang="de-DE" dirty="0"/>
              <a:t>.</a:t>
            </a:r>
          </a:p>
        </p:txBody>
      </p:sp>
    </p:spTree>
    <p:extLst>
      <p:ext uri="{BB962C8B-B14F-4D97-AF65-F5344CB8AC3E}">
        <p14:creationId xmlns:p14="http://schemas.microsoft.com/office/powerpoint/2010/main" val="3463004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2FBDA6-E944-473A-9510-1F7A911D3D51}"/>
              </a:ext>
            </a:extLst>
          </p:cNvPr>
          <p:cNvSpPr>
            <a:spLocks noGrp="1"/>
          </p:cNvSpPr>
          <p:nvPr>
            <p:ph type="title"/>
          </p:nvPr>
        </p:nvSpPr>
        <p:spPr/>
        <p:txBody>
          <a:bodyPr/>
          <a:lstStyle/>
          <a:p>
            <a:r>
              <a:rPr lang="de-DE" dirty="0"/>
              <a:t>Any </a:t>
            </a:r>
            <a:r>
              <a:rPr lang="de-DE" dirty="0" err="1"/>
              <a:t>questions</a:t>
            </a:r>
            <a:r>
              <a:rPr lang="de-DE" dirty="0"/>
              <a:t>?</a:t>
            </a:r>
          </a:p>
        </p:txBody>
      </p:sp>
      <p:sp>
        <p:nvSpPr>
          <p:cNvPr id="3" name="Inhaltsplatzhalter 2">
            <a:extLst>
              <a:ext uri="{FF2B5EF4-FFF2-40B4-BE49-F238E27FC236}">
                <a16:creationId xmlns:a16="http://schemas.microsoft.com/office/drawing/2014/main" id="{B9C393F1-AC5B-4AE4-85CE-B3AE86B0E538}"/>
              </a:ext>
            </a:extLst>
          </p:cNvPr>
          <p:cNvSpPr>
            <a:spLocks noGrp="1"/>
          </p:cNvSpPr>
          <p:nvPr>
            <p:ph idx="1"/>
          </p:nvPr>
        </p:nvSpPr>
        <p:spPr/>
        <p:txBody>
          <a:bodyPr/>
          <a:lstStyle/>
          <a:p>
            <a:pPr marL="0" indent="0">
              <a:buNone/>
            </a:pPr>
            <a:endParaRPr lang="de-DE" dirty="0"/>
          </a:p>
          <a:p>
            <a:pPr marL="0" indent="0">
              <a:buNone/>
            </a:pPr>
            <a:endParaRPr lang="de-DE" dirty="0"/>
          </a:p>
          <a:p>
            <a:r>
              <a:rPr lang="de-DE" dirty="0"/>
              <a:t>Steht ihr einmal vor </a:t>
            </a:r>
            <a:r>
              <a:rPr lang="de-DE" b="1" dirty="0"/>
              <a:t>Herausforderungen als Elternvertreter</a:t>
            </a:r>
            <a:r>
              <a:rPr lang="de-DE" dirty="0"/>
              <a:t>, hilft euch der Vorstand gerne und jederzeit. Den Gesamt-Vorstand erreicht ihr über die E-Mail-Adresse: </a:t>
            </a:r>
            <a:r>
              <a:rPr lang="de-DE" dirty="0">
                <a:hlinkClick r:id="rId2"/>
              </a:rPr>
              <a:t>ser-vorstand@gidw-online.de</a:t>
            </a:r>
            <a:r>
              <a:rPr lang="de-DE" dirty="0"/>
              <a:t> </a:t>
            </a:r>
          </a:p>
          <a:p>
            <a:pPr marL="0" indent="0">
              <a:buNone/>
            </a:pPr>
            <a:endParaRPr lang="de-DE" dirty="0"/>
          </a:p>
          <a:p>
            <a:pPr marL="0" indent="0">
              <a:buNone/>
            </a:pPr>
            <a:endParaRPr lang="de-DE" dirty="0"/>
          </a:p>
        </p:txBody>
      </p:sp>
    </p:spTree>
    <p:extLst>
      <p:ext uri="{BB962C8B-B14F-4D97-AF65-F5344CB8AC3E}">
        <p14:creationId xmlns:p14="http://schemas.microsoft.com/office/powerpoint/2010/main" val="1901479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AAE822-BD43-4BD9-BB88-9534AC3FBDDF}"/>
              </a:ext>
            </a:extLst>
          </p:cNvPr>
          <p:cNvSpPr>
            <a:spLocks noGrp="1"/>
          </p:cNvSpPr>
          <p:nvPr>
            <p:ph type="title"/>
          </p:nvPr>
        </p:nvSpPr>
        <p:spPr/>
        <p:txBody>
          <a:bodyPr/>
          <a:lstStyle/>
          <a:p>
            <a:r>
              <a:rPr lang="de-DE" dirty="0"/>
              <a:t>Warum tun wir das überhaupt?</a:t>
            </a:r>
          </a:p>
        </p:txBody>
      </p:sp>
      <p:sp>
        <p:nvSpPr>
          <p:cNvPr id="3" name="Inhaltsplatzhalter 2">
            <a:extLst>
              <a:ext uri="{FF2B5EF4-FFF2-40B4-BE49-F238E27FC236}">
                <a16:creationId xmlns:a16="http://schemas.microsoft.com/office/drawing/2014/main" id="{1CFF0497-EB4D-4C3E-A833-C4D0BA3B46AE}"/>
              </a:ext>
            </a:extLst>
          </p:cNvPr>
          <p:cNvSpPr>
            <a:spLocks noGrp="1"/>
          </p:cNvSpPr>
          <p:nvPr>
            <p:ph idx="1"/>
          </p:nvPr>
        </p:nvSpPr>
        <p:spPr/>
        <p:txBody>
          <a:bodyPr>
            <a:normAutofit lnSpcReduction="10000"/>
          </a:bodyPr>
          <a:lstStyle/>
          <a:p>
            <a:r>
              <a:rPr lang="de-DE" dirty="0"/>
              <a:t>Grundgesetz Artikel 6, Abs. 2:</a:t>
            </a:r>
          </a:p>
          <a:p>
            <a:pPr marL="0" indent="0">
              <a:buNone/>
            </a:pPr>
            <a:endParaRPr lang="de-DE" dirty="0"/>
          </a:p>
          <a:p>
            <a:pPr marL="0" indent="0">
              <a:buNone/>
            </a:pPr>
            <a:r>
              <a:rPr lang="de-DE" dirty="0"/>
              <a:t>„</a:t>
            </a:r>
            <a:r>
              <a:rPr lang="de-DE" b="1" dirty="0"/>
              <a:t>Pflege und Erziehung </a:t>
            </a:r>
            <a:r>
              <a:rPr lang="de-DE" dirty="0"/>
              <a:t>der Kinder sind das natürliche </a:t>
            </a:r>
            <a:r>
              <a:rPr lang="de-DE" b="1" dirty="0"/>
              <a:t>Recht der Eltern </a:t>
            </a:r>
            <a:r>
              <a:rPr lang="de-DE" dirty="0"/>
              <a:t>und die zuvörderst ihnen obliegende Pflicht. Über ihre Betätigung wacht die staatliche Gemeinschaft.“</a:t>
            </a:r>
          </a:p>
          <a:p>
            <a:pPr marL="0" indent="0">
              <a:buNone/>
            </a:pPr>
            <a:endParaRPr lang="de-DE" dirty="0"/>
          </a:p>
          <a:p>
            <a:r>
              <a:rPr lang="de-DE" dirty="0"/>
              <a:t>Und das Niedersächsische Kultusministerium sagt:</a:t>
            </a:r>
          </a:p>
          <a:p>
            <a:pPr marL="0" indent="0">
              <a:buNone/>
            </a:pPr>
            <a:r>
              <a:rPr lang="de-DE" dirty="0"/>
              <a:t>„Die Eltern haben nicht nur die </a:t>
            </a:r>
            <a:r>
              <a:rPr lang="de-DE" b="1" dirty="0"/>
              <a:t>Pflicht</a:t>
            </a:r>
            <a:r>
              <a:rPr lang="de-DE" dirty="0"/>
              <a:t>, ihr Kind in die Schule zu schicken. Sie haben auch das </a:t>
            </a:r>
            <a:r>
              <a:rPr lang="de-DE" b="1" dirty="0"/>
              <a:t>Recht</a:t>
            </a:r>
            <a:r>
              <a:rPr lang="de-DE" dirty="0"/>
              <a:t>, von der Schule informiert und an Entscheidungen beteiligt zu werden.“</a:t>
            </a:r>
          </a:p>
        </p:txBody>
      </p:sp>
    </p:spTree>
    <p:extLst>
      <p:ext uri="{BB962C8B-B14F-4D97-AF65-F5344CB8AC3E}">
        <p14:creationId xmlns:p14="http://schemas.microsoft.com/office/powerpoint/2010/main" val="3469333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9C6584-CFD6-4195-BA71-B9CF85B1BD5A}"/>
              </a:ext>
            </a:extLst>
          </p:cNvPr>
          <p:cNvSpPr>
            <a:spLocks noGrp="1"/>
          </p:cNvSpPr>
          <p:nvPr>
            <p:ph type="title"/>
          </p:nvPr>
        </p:nvSpPr>
        <p:spPr/>
        <p:txBody>
          <a:bodyPr/>
          <a:lstStyle/>
          <a:p>
            <a:r>
              <a:rPr lang="de-DE" dirty="0"/>
              <a:t>Basis der Elternarbeit in Niedersachsen</a:t>
            </a:r>
          </a:p>
        </p:txBody>
      </p:sp>
      <p:sp>
        <p:nvSpPr>
          <p:cNvPr id="3" name="Inhaltsplatzhalter 2">
            <a:extLst>
              <a:ext uri="{FF2B5EF4-FFF2-40B4-BE49-F238E27FC236}">
                <a16:creationId xmlns:a16="http://schemas.microsoft.com/office/drawing/2014/main" id="{A1001287-069F-4F66-967E-A67BBFF94002}"/>
              </a:ext>
            </a:extLst>
          </p:cNvPr>
          <p:cNvSpPr>
            <a:spLocks noGrp="1"/>
          </p:cNvSpPr>
          <p:nvPr>
            <p:ph idx="1"/>
          </p:nvPr>
        </p:nvSpPr>
        <p:spPr/>
        <p:txBody>
          <a:bodyPr>
            <a:normAutofit fontScale="92500"/>
          </a:bodyPr>
          <a:lstStyle/>
          <a:p>
            <a:r>
              <a:rPr lang="de-DE" dirty="0"/>
              <a:t>Die </a:t>
            </a:r>
            <a:r>
              <a:rPr lang="de-DE" b="1" dirty="0"/>
              <a:t>Bestimmungen</a:t>
            </a:r>
            <a:r>
              <a:rPr lang="de-DE" dirty="0"/>
              <a:t> über die Mitwirkung der Erziehungsberechtigten in schulischen Angelegenheiten finden sich wieder in den </a:t>
            </a:r>
            <a:r>
              <a:rPr lang="de-DE" b="1" dirty="0"/>
              <a:t>§§ 88 bis 100 </a:t>
            </a:r>
            <a:r>
              <a:rPr lang="de-DE" b="1" dirty="0" err="1"/>
              <a:t>NSchG</a:t>
            </a:r>
            <a:r>
              <a:rPr lang="de-DE" b="1" dirty="0"/>
              <a:t> </a:t>
            </a:r>
            <a:r>
              <a:rPr lang="de-DE" dirty="0"/>
              <a:t>für die </a:t>
            </a:r>
            <a:r>
              <a:rPr lang="de-DE" dirty="0" err="1"/>
              <a:t>Klassenelternschaften</a:t>
            </a:r>
            <a:r>
              <a:rPr lang="de-DE" dirty="0"/>
              <a:t> und Elternräte auf Schul-, Gemeinde- und Kreisebene.</a:t>
            </a:r>
          </a:p>
          <a:p>
            <a:r>
              <a:rPr lang="de-DE" dirty="0">
                <a:hlinkClick r:id="rId2"/>
              </a:rPr>
              <a:t>www.schure.de</a:t>
            </a:r>
            <a:br>
              <a:rPr lang="de-DE" dirty="0"/>
            </a:br>
            <a:endParaRPr lang="de-DE" dirty="0"/>
          </a:p>
          <a:p>
            <a:r>
              <a:rPr lang="de-DE" dirty="0"/>
              <a:t>Hilfreich sind ebenfalls die Seiten des </a:t>
            </a:r>
            <a:r>
              <a:rPr lang="de-DE" b="1" dirty="0"/>
              <a:t>Stadtelternrates Osnabrück</a:t>
            </a:r>
            <a:r>
              <a:rPr lang="de-DE" dirty="0"/>
              <a:t>: </a:t>
            </a:r>
            <a:r>
              <a:rPr lang="de-DE" dirty="0">
                <a:hlinkClick r:id="rId3"/>
              </a:rPr>
              <a:t>https://www.stadtelternrat-os.de/</a:t>
            </a:r>
            <a:r>
              <a:rPr lang="de-DE" dirty="0"/>
              <a:t> und das Wissen um die </a:t>
            </a:r>
            <a:r>
              <a:rPr lang="de-DE" b="1" dirty="0"/>
              <a:t>Kerncurricula in Niedersachsen</a:t>
            </a:r>
            <a:r>
              <a:rPr lang="de-DE" dirty="0"/>
              <a:t>: </a:t>
            </a:r>
            <a:r>
              <a:rPr lang="de-DE" dirty="0">
                <a:hlinkClick r:id="rId4"/>
              </a:rPr>
              <a:t>http://www.nibis.de/nibis.php?menid=3790</a:t>
            </a:r>
            <a:r>
              <a:rPr lang="de-DE" dirty="0"/>
              <a:t> und die Seite des </a:t>
            </a:r>
            <a:r>
              <a:rPr lang="de-DE" b="1" dirty="0"/>
              <a:t>Niedersächsischen Kultusministeriums</a:t>
            </a:r>
            <a:r>
              <a:rPr lang="de-DE" dirty="0"/>
              <a:t>: </a:t>
            </a:r>
            <a:r>
              <a:rPr lang="de-DE" dirty="0">
                <a:hlinkClick r:id="rId5"/>
              </a:rPr>
              <a:t>http://www.mk.niedersachsen.de/startseite/schule/</a:t>
            </a:r>
            <a:r>
              <a:rPr lang="de-DE" dirty="0"/>
              <a:t> </a:t>
            </a:r>
          </a:p>
          <a:p>
            <a:endParaRPr lang="de-DE" dirty="0"/>
          </a:p>
        </p:txBody>
      </p:sp>
    </p:spTree>
    <p:extLst>
      <p:ext uri="{BB962C8B-B14F-4D97-AF65-F5344CB8AC3E}">
        <p14:creationId xmlns:p14="http://schemas.microsoft.com/office/powerpoint/2010/main" val="1765659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EE5E1FC-2808-4A02-B9EC-1D5E43EA49D5}"/>
              </a:ext>
            </a:extLst>
          </p:cNvPr>
          <p:cNvSpPr>
            <a:spLocks noGrp="1"/>
          </p:cNvSpPr>
          <p:nvPr>
            <p:ph type="title"/>
          </p:nvPr>
        </p:nvSpPr>
        <p:spPr/>
        <p:txBody>
          <a:bodyPr/>
          <a:lstStyle/>
          <a:p>
            <a:r>
              <a:rPr lang="de-DE" dirty="0"/>
              <a:t>Elternarbeit – was sind meine Aufgaben?</a:t>
            </a:r>
          </a:p>
        </p:txBody>
      </p:sp>
      <p:sp>
        <p:nvSpPr>
          <p:cNvPr id="3" name="Inhaltsplatzhalter 2">
            <a:extLst>
              <a:ext uri="{FF2B5EF4-FFF2-40B4-BE49-F238E27FC236}">
                <a16:creationId xmlns:a16="http://schemas.microsoft.com/office/drawing/2014/main" id="{2EF884CF-4A05-4FBD-84DB-65DF9F3216BC}"/>
              </a:ext>
            </a:extLst>
          </p:cNvPr>
          <p:cNvSpPr>
            <a:spLocks noGrp="1"/>
          </p:cNvSpPr>
          <p:nvPr>
            <p:ph idx="1"/>
          </p:nvPr>
        </p:nvSpPr>
        <p:spPr/>
        <p:txBody>
          <a:bodyPr>
            <a:normAutofit fontScale="85000" lnSpcReduction="20000"/>
          </a:bodyPr>
          <a:lstStyle/>
          <a:p>
            <a:r>
              <a:rPr lang="de-DE" b="1" dirty="0">
                <a:solidFill>
                  <a:srgbClr val="FF0000"/>
                </a:solidFill>
              </a:rPr>
              <a:t>Herzlichen Glückwunsch </a:t>
            </a:r>
            <a:r>
              <a:rPr lang="de-DE" dirty="0"/>
              <a:t>– ihr seid gewählte Elternvertreter! Damit habt ihr </a:t>
            </a:r>
            <a:r>
              <a:rPr lang="de-DE" b="1" dirty="0"/>
              <a:t>Rechte und Pflichten</a:t>
            </a:r>
            <a:r>
              <a:rPr lang="de-DE" dirty="0"/>
              <a:t>, die hier kurz zusammengefasst werden:</a:t>
            </a:r>
            <a:br>
              <a:rPr lang="de-DE" dirty="0"/>
            </a:br>
            <a:br>
              <a:rPr lang="de-DE" dirty="0"/>
            </a:br>
            <a:r>
              <a:rPr lang="de-DE" dirty="0"/>
              <a:t>Gewählt wird immer </a:t>
            </a:r>
            <a:r>
              <a:rPr lang="de-DE" b="1" dirty="0"/>
              <a:t>für 2 Jahre </a:t>
            </a:r>
            <a:r>
              <a:rPr lang="de-DE" dirty="0"/>
              <a:t>– nur die Elternvertreter, die zu Beginn von Jahrgang 10 (11) gewählt werden vertreten die minderjährigen Schüler bis zum Ende der Schulzeit – im besten Fall also 3 Jahre</a:t>
            </a:r>
            <a:br>
              <a:rPr lang="de-DE" dirty="0"/>
            </a:br>
            <a:endParaRPr lang="de-DE" dirty="0"/>
          </a:p>
          <a:p>
            <a:r>
              <a:rPr lang="de-DE" dirty="0"/>
              <a:t>Die anderen </a:t>
            </a:r>
            <a:r>
              <a:rPr lang="de-DE" b="1" dirty="0"/>
              <a:t>Eltern erwarten</a:t>
            </a:r>
            <a:r>
              <a:rPr lang="de-DE" dirty="0"/>
              <a:t>, dass ihr ihre Interessen und die ihrer Kinder vertretet.</a:t>
            </a:r>
            <a:br>
              <a:rPr lang="de-DE" dirty="0"/>
            </a:br>
            <a:endParaRPr lang="de-DE" dirty="0"/>
          </a:p>
          <a:p>
            <a:r>
              <a:rPr lang="de-DE" dirty="0"/>
              <a:t>Die Schulleitung und die Lehrkräfte sehen in euch einen </a:t>
            </a:r>
            <a:r>
              <a:rPr lang="de-DE" b="1" dirty="0"/>
              <a:t>Ansprechpartner</a:t>
            </a:r>
            <a:r>
              <a:rPr lang="de-DE" dirty="0"/>
              <a:t>, wenn es </a:t>
            </a:r>
            <a:r>
              <a:rPr lang="de-DE" b="1" dirty="0"/>
              <a:t>allgemeine Probleme </a:t>
            </a:r>
            <a:r>
              <a:rPr lang="de-DE" dirty="0"/>
              <a:t>in der Klasse gibt.</a:t>
            </a:r>
            <a:br>
              <a:rPr lang="de-DE" dirty="0"/>
            </a:br>
            <a:endParaRPr lang="de-DE" dirty="0"/>
          </a:p>
          <a:p>
            <a:r>
              <a:rPr lang="de-DE" dirty="0"/>
              <a:t>Ihr seid eine </a:t>
            </a:r>
            <a:r>
              <a:rPr lang="de-DE" b="1" dirty="0"/>
              <a:t>Schnittstelle</a:t>
            </a:r>
            <a:r>
              <a:rPr lang="de-DE" dirty="0"/>
              <a:t> zwischen Lehrerschaft und Eltern geworden.</a:t>
            </a:r>
          </a:p>
        </p:txBody>
      </p:sp>
    </p:spTree>
    <p:extLst>
      <p:ext uri="{BB962C8B-B14F-4D97-AF65-F5344CB8AC3E}">
        <p14:creationId xmlns:p14="http://schemas.microsoft.com/office/powerpoint/2010/main" val="4177470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01EBEB-60BE-42C5-A3A3-385A4880D75F}"/>
              </a:ext>
            </a:extLst>
          </p:cNvPr>
          <p:cNvSpPr>
            <a:spLocks noGrp="1"/>
          </p:cNvSpPr>
          <p:nvPr>
            <p:ph type="title"/>
          </p:nvPr>
        </p:nvSpPr>
        <p:spPr/>
        <p:txBody>
          <a:bodyPr/>
          <a:lstStyle/>
          <a:p>
            <a:r>
              <a:rPr lang="de-DE" dirty="0"/>
              <a:t>Aufgaben in der Klassenelternschaft	</a:t>
            </a:r>
          </a:p>
        </p:txBody>
      </p:sp>
      <p:sp>
        <p:nvSpPr>
          <p:cNvPr id="3" name="Inhaltsplatzhalter 2">
            <a:extLst>
              <a:ext uri="{FF2B5EF4-FFF2-40B4-BE49-F238E27FC236}">
                <a16:creationId xmlns:a16="http://schemas.microsoft.com/office/drawing/2014/main" id="{F0D0F517-A63A-43C6-8415-E0CDB33E7287}"/>
              </a:ext>
            </a:extLst>
          </p:cNvPr>
          <p:cNvSpPr>
            <a:spLocks noGrp="1"/>
          </p:cNvSpPr>
          <p:nvPr>
            <p:ph idx="1"/>
          </p:nvPr>
        </p:nvSpPr>
        <p:spPr/>
        <p:txBody>
          <a:bodyPr>
            <a:normAutofit lnSpcReduction="10000"/>
          </a:bodyPr>
          <a:lstStyle/>
          <a:p>
            <a:r>
              <a:rPr lang="de-DE" b="1" dirty="0"/>
              <a:t>Einladung</a:t>
            </a:r>
            <a:r>
              <a:rPr lang="de-DE" dirty="0"/>
              <a:t> und Durchführung von </a:t>
            </a:r>
            <a:r>
              <a:rPr lang="de-DE" b="1" dirty="0"/>
              <a:t>2 Elternabenden pro Schuljahr</a:t>
            </a:r>
            <a:br>
              <a:rPr lang="de-DE" dirty="0"/>
            </a:br>
            <a:endParaRPr lang="de-DE" dirty="0"/>
          </a:p>
          <a:p>
            <a:r>
              <a:rPr lang="de-DE" dirty="0"/>
              <a:t>Offiziell leitet der Elternvertreter den Abend – dies kann aber auch gut gemeinsam mit dem Klassenlehrer gemacht und im Vorfeld abgestimmt werden</a:t>
            </a:r>
            <a:br>
              <a:rPr lang="de-DE" dirty="0"/>
            </a:br>
            <a:endParaRPr lang="de-DE" dirty="0"/>
          </a:p>
          <a:p>
            <a:r>
              <a:rPr lang="de-DE" dirty="0"/>
              <a:t>Ihr könnt jeden Lehrer der Klasse zum Elternabend einladen, laut Schulgesetzt sind die Lehrer verpflichtet, den Eltern Inhalt, Planung und Gestaltung ihres Unterrichts und die Notengebung allgemein zu erläutern (§ 96 Abs. 4 </a:t>
            </a:r>
            <a:r>
              <a:rPr lang="de-DE" dirty="0" err="1"/>
              <a:t>NSchG</a:t>
            </a:r>
            <a:r>
              <a:rPr lang="de-DE" dirty="0"/>
              <a:t>).</a:t>
            </a:r>
            <a:br>
              <a:rPr lang="de-DE" dirty="0"/>
            </a:br>
            <a:endParaRPr lang="de-DE" dirty="0"/>
          </a:p>
          <a:p>
            <a:endParaRPr lang="de-DE" dirty="0"/>
          </a:p>
        </p:txBody>
      </p:sp>
    </p:spTree>
    <p:extLst>
      <p:ext uri="{BB962C8B-B14F-4D97-AF65-F5344CB8AC3E}">
        <p14:creationId xmlns:p14="http://schemas.microsoft.com/office/powerpoint/2010/main" val="1444110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2FEBE2-85F2-41A3-B72B-1F2CBAF00B8F}"/>
              </a:ext>
            </a:extLst>
          </p:cNvPr>
          <p:cNvSpPr>
            <a:spLocks noGrp="1"/>
          </p:cNvSpPr>
          <p:nvPr>
            <p:ph type="title"/>
          </p:nvPr>
        </p:nvSpPr>
        <p:spPr>
          <a:xfrm>
            <a:off x="838200" y="365125"/>
            <a:ext cx="10515600" cy="1325563"/>
          </a:xfrm>
        </p:spPr>
        <p:txBody>
          <a:bodyPr/>
          <a:lstStyle/>
          <a:p>
            <a:r>
              <a:rPr lang="de-DE" dirty="0"/>
              <a:t>Was hilft dabei?</a:t>
            </a:r>
          </a:p>
        </p:txBody>
      </p:sp>
      <p:sp>
        <p:nvSpPr>
          <p:cNvPr id="3" name="Inhaltsplatzhalter 2">
            <a:extLst>
              <a:ext uri="{FF2B5EF4-FFF2-40B4-BE49-F238E27FC236}">
                <a16:creationId xmlns:a16="http://schemas.microsoft.com/office/drawing/2014/main" id="{2A8F52DE-F9DE-43AE-80A6-5EB1866DE1D5}"/>
              </a:ext>
            </a:extLst>
          </p:cNvPr>
          <p:cNvSpPr>
            <a:spLocks noGrp="1"/>
          </p:cNvSpPr>
          <p:nvPr>
            <p:ph idx="1"/>
          </p:nvPr>
        </p:nvSpPr>
        <p:spPr/>
        <p:txBody>
          <a:bodyPr>
            <a:normAutofit fontScale="92500" lnSpcReduction="10000"/>
          </a:bodyPr>
          <a:lstStyle/>
          <a:p>
            <a:r>
              <a:rPr lang="de-DE" dirty="0"/>
              <a:t>Einrichtung eines </a:t>
            </a:r>
            <a:r>
              <a:rPr lang="de-DE" b="1" dirty="0"/>
              <a:t>E-Mail-Verteilers der Klassenelternschaft</a:t>
            </a:r>
            <a:r>
              <a:rPr lang="de-DE" dirty="0"/>
              <a:t> – bittet beim Elternabend um Zustimmung der Eltern, die DSGVO gilt auch in der Schule</a:t>
            </a:r>
            <a:br>
              <a:rPr lang="de-DE" dirty="0"/>
            </a:br>
            <a:endParaRPr lang="de-DE" dirty="0"/>
          </a:p>
          <a:p>
            <a:r>
              <a:rPr lang="de-DE" dirty="0"/>
              <a:t>Elternvertreter sein heißt nicht, alles selbst zu machen. Sucht immer nach </a:t>
            </a:r>
            <a:r>
              <a:rPr lang="de-DE" b="1" dirty="0"/>
              <a:t>Mitstreitern</a:t>
            </a:r>
            <a:r>
              <a:rPr lang="de-DE" dirty="0"/>
              <a:t> in eurer Elternschaft.</a:t>
            </a:r>
            <a:br>
              <a:rPr lang="de-DE" dirty="0"/>
            </a:br>
            <a:endParaRPr lang="de-DE" dirty="0"/>
          </a:p>
          <a:p>
            <a:r>
              <a:rPr lang="de-DE" b="1" dirty="0"/>
              <a:t>Allgemeine Probleme </a:t>
            </a:r>
            <a:r>
              <a:rPr lang="de-DE" dirty="0"/>
              <a:t>gehören auf einen </a:t>
            </a:r>
            <a:r>
              <a:rPr lang="de-DE" b="1" dirty="0"/>
              <a:t>Elternabend</a:t>
            </a:r>
            <a:r>
              <a:rPr lang="de-DE" dirty="0"/>
              <a:t> – Probleme einzelner Kinder und Eltern nicht. </a:t>
            </a:r>
            <a:br>
              <a:rPr lang="de-DE" dirty="0"/>
            </a:br>
            <a:endParaRPr lang="de-DE" dirty="0"/>
          </a:p>
          <a:p>
            <a:r>
              <a:rPr lang="de-DE" dirty="0"/>
              <a:t>Wenn Eltern es wünschen, könnt ihr zu Elterngesprächen begleiten. Hierbei ist die </a:t>
            </a:r>
            <a:r>
              <a:rPr lang="de-DE" b="1" dirty="0"/>
              <a:t>Schweigepflicht</a:t>
            </a:r>
            <a:r>
              <a:rPr lang="de-DE" dirty="0"/>
              <a:t> besonders wichtig.</a:t>
            </a:r>
          </a:p>
        </p:txBody>
      </p:sp>
    </p:spTree>
    <p:extLst>
      <p:ext uri="{BB962C8B-B14F-4D97-AF65-F5344CB8AC3E}">
        <p14:creationId xmlns:p14="http://schemas.microsoft.com/office/powerpoint/2010/main" val="2540626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F3691E-5097-447F-9833-0CDE2919E931}"/>
              </a:ext>
            </a:extLst>
          </p:cNvPr>
          <p:cNvSpPr>
            <a:spLocks noGrp="1"/>
          </p:cNvSpPr>
          <p:nvPr>
            <p:ph type="title"/>
          </p:nvPr>
        </p:nvSpPr>
        <p:spPr/>
        <p:txBody>
          <a:bodyPr/>
          <a:lstStyle/>
          <a:p>
            <a:r>
              <a:rPr lang="de-DE" dirty="0"/>
              <a:t>Schulelternrat</a:t>
            </a:r>
          </a:p>
        </p:txBody>
      </p:sp>
      <p:sp>
        <p:nvSpPr>
          <p:cNvPr id="3" name="Inhaltsplatzhalter 2">
            <a:extLst>
              <a:ext uri="{FF2B5EF4-FFF2-40B4-BE49-F238E27FC236}">
                <a16:creationId xmlns:a16="http://schemas.microsoft.com/office/drawing/2014/main" id="{573B80EA-FD0B-4C85-973B-8CB541E8A8FD}"/>
              </a:ext>
            </a:extLst>
          </p:cNvPr>
          <p:cNvSpPr>
            <a:spLocks noGrp="1"/>
          </p:cNvSpPr>
          <p:nvPr>
            <p:ph idx="1"/>
          </p:nvPr>
        </p:nvSpPr>
        <p:spPr/>
        <p:txBody>
          <a:bodyPr>
            <a:normAutofit fontScale="92500" lnSpcReduction="20000"/>
          </a:bodyPr>
          <a:lstStyle/>
          <a:p>
            <a:r>
              <a:rPr lang="de-DE" b="1" dirty="0"/>
              <a:t>Klassenelternvertreter</a:t>
            </a:r>
            <a:r>
              <a:rPr lang="de-DE" dirty="0"/>
              <a:t> bilden per Gesetz gemeinsam den </a:t>
            </a:r>
            <a:r>
              <a:rPr lang="de-DE" b="1" dirty="0"/>
              <a:t>Schulelternrat</a:t>
            </a:r>
            <a:r>
              <a:rPr lang="de-DE" dirty="0"/>
              <a:t> (SER).</a:t>
            </a:r>
            <a:br>
              <a:rPr lang="de-DE" dirty="0"/>
            </a:br>
            <a:endParaRPr lang="de-DE" dirty="0"/>
          </a:p>
          <a:p>
            <a:r>
              <a:rPr lang="de-DE" dirty="0"/>
              <a:t>Der SER kann </a:t>
            </a:r>
            <a:r>
              <a:rPr lang="de-DE" b="1" dirty="0"/>
              <a:t>alle Themen </a:t>
            </a:r>
            <a:r>
              <a:rPr lang="de-DE" dirty="0"/>
              <a:t>erörtern, die </a:t>
            </a:r>
            <a:r>
              <a:rPr lang="de-DE" b="1" dirty="0"/>
              <a:t>die Schule betreffen</a:t>
            </a:r>
            <a:r>
              <a:rPr lang="de-DE" dirty="0"/>
              <a:t>, private Angelegenheiten von Lehrkräften und Schülern dürfen nicht erörtert werden.</a:t>
            </a:r>
            <a:br>
              <a:rPr lang="de-DE" dirty="0"/>
            </a:br>
            <a:endParaRPr lang="de-DE" dirty="0"/>
          </a:p>
          <a:p>
            <a:r>
              <a:rPr lang="de-DE" dirty="0"/>
              <a:t>Er muss vor grundsätzlichen Entscheidungen, vor allem über die Organisation der Schule und die Leistungsbewertung von der Schulleitung, dem Schulvorstand oder der zuständigen Konferenz gehört werden.</a:t>
            </a:r>
            <a:br>
              <a:rPr lang="de-DE" dirty="0"/>
            </a:br>
            <a:endParaRPr lang="de-DE" dirty="0"/>
          </a:p>
          <a:p>
            <a:r>
              <a:rPr lang="de-DE" dirty="0"/>
              <a:t>Dieses Recht auf Information bedeutet aber nicht, dass der Schulelternrat immer  zustimmen muss, damit die Entscheidung auch rechtswirksam wird.</a:t>
            </a:r>
          </a:p>
        </p:txBody>
      </p:sp>
    </p:spTree>
    <p:extLst>
      <p:ext uri="{BB962C8B-B14F-4D97-AF65-F5344CB8AC3E}">
        <p14:creationId xmlns:p14="http://schemas.microsoft.com/office/powerpoint/2010/main" val="3335482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FC119E-266F-435E-AB05-BBC18D4E6618}"/>
              </a:ext>
            </a:extLst>
          </p:cNvPr>
          <p:cNvSpPr>
            <a:spLocks noGrp="1"/>
          </p:cNvSpPr>
          <p:nvPr>
            <p:ph type="title"/>
          </p:nvPr>
        </p:nvSpPr>
        <p:spPr/>
        <p:txBody>
          <a:bodyPr/>
          <a:lstStyle/>
          <a:p>
            <a:r>
              <a:rPr lang="de-DE" dirty="0"/>
              <a:t>Schulelternrat</a:t>
            </a:r>
          </a:p>
        </p:txBody>
      </p:sp>
      <p:sp>
        <p:nvSpPr>
          <p:cNvPr id="3" name="Inhaltsplatzhalter 2">
            <a:extLst>
              <a:ext uri="{FF2B5EF4-FFF2-40B4-BE49-F238E27FC236}">
                <a16:creationId xmlns:a16="http://schemas.microsoft.com/office/drawing/2014/main" id="{6D542AD2-FBCD-4AE2-B682-6D9EAF895545}"/>
              </a:ext>
            </a:extLst>
          </p:cNvPr>
          <p:cNvSpPr>
            <a:spLocks noGrp="1"/>
          </p:cNvSpPr>
          <p:nvPr>
            <p:ph idx="1"/>
          </p:nvPr>
        </p:nvSpPr>
        <p:spPr/>
        <p:txBody>
          <a:bodyPr/>
          <a:lstStyle/>
          <a:p>
            <a:r>
              <a:rPr lang="de-DE" dirty="0"/>
              <a:t>Der Schulelternrat </a:t>
            </a:r>
            <a:r>
              <a:rPr lang="de-DE" b="1" dirty="0"/>
              <a:t>tagt mindestens zwei Mal </a:t>
            </a:r>
            <a:r>
              <a:rPr lang="de-DE" dirty="0"/>
              <a:t>im Schuljahr – am Gymnasium In der Wüste hat es in der Vergangenheit im Schnitt drei bis vier Sitzungen pro Schuljahr gegeben, um wichtige Themen transparent und zeitnah besprechen zu können.</a:t>
            </a:r>
            <a:br>
              <a:rPr lang="de-DE" dirty="0"/>
            </a:br>
            <a:endParaRPr lang="de-DE" dirty="0"/>
          </a:p>
          <a:p>
            <a:r>
              <a:rPr lang="de-DE" dirty="0"/>
              <a:t>Der gewählte Vorstand führt die Beschlüsse des Schulelternrates aus, führt Gespräche mit der Schulleitung und den </a:t>
            </a:r>
            <a:r>
              <a:rPr lang="de-DE" dirty="0" err="1"/>
              <a:t>Lehreren</a:t>
            </a:r>
            <a:r>
              <a:rPr lang="de-DE" dirty="0"/>
              <a:t> und vertritt die Eltern ihnen gegenüber sowie gegenüber der Landesschulbehörde.</a:t>
            </a:r>
          </a:p>
        </p:txBody>
      </p:sp>
    </p:spTree>
    <p:extLst>
      <p:ext uri="{BB962C8B-B14F-4D97-AF65-F5344CB8AC3E}">
        <p14:creationId xmlns:p14="http://schemas.microsoft.com/office/powerpoint/2010/main" val="1449867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6F012A-2CC7-46C1-A715-14CE059785DF}"/>
              </a:ext>
            </a:extLst>
          </p:cNvPr>
          <p:cNvSpPr>
            <a:spLocks noGrp="1"/>
          </p:cNvSpPr>
          <p:nvPr>
            <p:ph type="title"/>
          </p:nvPr>
        </p:nvSpPr>
        <p:spPr>
          <a:xfrm>
            <a:off x="838200" y="365125"/>
            <a:ext cx="10515600" cy="1325563"/>
          </a:xfrm>
        </p:spPr>
        <p:txBody>
          <a:bodyPr/>
          <a:lstStyle/>
          <a:p>
            <a:r>
              <a:rPr lang="de-DE" dirty="0"/>
              <a:t>Klassenkonferenzen</a:t>
            </a:r>
          </a:p>
        </p:txBody>
      </p:sp>
      <p:sp>
        <p:nvSpPr>
          <p:cNvPr id="3" name="Inhaltsplatzhalter 2">
            <a:extLst>
              <a:ext uri="{FF2B5EF4-FFF2-40B4-BE49-F238E27FC236}">
                <a16:creationId xmlns:a16="http://schemas.microsoft.com/office/drawing/2014/main" id="{160571EC-9280-4619-BC65-95E85A9E7C3E}"/>
              </a:ext>
            </a:extLst>
          </p:cNvPr>
          <p:cNvSpPr>
            <a:spLocks noGrp="1"/>
          </p:cNvSpPr>
          <p:nvPr>
            <p:ph idx="1"/>
          </p:nvPr>
        </p:nvSpPr>
        <p:spPr/>
        <p:txBody>
          <a:bodyPr/>
          <a:lstStyle/>
          <a:p>
            <a:r>
              <a:rPr lang="de-DE" dirty="0"/>
              <a:t>Im Rahmen der Beschlüsse der Gesamtkonferenz entscheidet die Klassenkonferenz über die </a:t>
            </a:r>
            <a:r>
              <a:rPr lang="de-DE" b="1" dirty="0"/>
              <a:t>Angelegenheiten</a:t>
            </a:r>
            <a:r>
              <a:rPr lang="de-DE" dirty="0"/>
              <a:t>, die </a:t>
            </a:r>
            <a:r>
              <a:rPr lang="de-DE" b="1" dirty="0"/>
              <a:t>ausschließlich die Klasse oder einzelne ihrer Schülerinnen und Schüler betreffen</a:t>
            </a:r>
            <a:r>
              <a:rPr lang="de-DE" dirty="0"/>
              <a:t>.</a:t>
            </a:r>
            <a:br>
              <a:rPr lang="de-DE" dirty="0"/>
            </a:br>
            <a:endParaRPr lang="de-DE" dirty="0"/>
          </a:p>
          <a:p>
            <a:r>
              <a:rPr lang="de-DE" dirty="0"/>
              <a:t>In allen Konferenzen, in die Elternvertreter gewählt wurden, sind diese auch </a:t>
            </a:r>
            <a:r>
              <a:rPr lang="de-DE" b="1" dirty="0"/>
              <a:t>stimmberechtigt</a:t>
            </a:r>
            <a:r>
              <a:rPr lang="de-DE" dirty="0"/>
              <a:t>.</a:t>
            </a:r>
          </a:p>
        </p:txBody>
      </p:sp>
    </p:spTree>
    <p:extLst>
      <p:ext uri="{BB962C8B-B14F-4D97-AF65-F5344CB8AC3E}">
        <p14:creationId xmlns:p14="http://schemas.microsoft.com/office/powerpoint/2010/main" val="3427188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347</Words>
  <Application>Microsoft Office PowerPoint</Application>
  <PresentationFormat>Breitbild</PresentationFormat>
  <Paragraphs>45</Paragraphs>
  <Slides>11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11</vt:i4>
      </vt:variant>
    </vt:vector>
  </HeadingPairs>
  <TitlesOfParts>
    <vt:vector size="15" baseType="lpstr">
      <vt:lpstr>Arial</vt:lpstr>
      <vt:lpstr>Calibri</vt:lpstr>
      <vt:lpstr>Calibri Light</vt:lpstr>
      <vt:lpstr>Office</vt:lpstr>
      <vt:lpstr>Elternvertreter – und nun?</vt:lpstr>
      <vt:lpstr>Warum tun wir das überhaupt?</vt:lpstr>
      <vt:lpstr>Basis der Elternarbeit in Niedersachsen</vt:lpstr>
      <vt:lpstr>Elternarbeit – was sind meine Aufgaben?</vt:lpstr>
      <vt:lpstr>Aufgaben in der Klassenelternschaft </vt:lpstr>
      <vt:lpstr>Was hilft dabei?</vt:lpstr>
      <vt:lpstr>Schulelternrat</vt:lpstr>
      <vt:lpstr>Schulelternrat</vt:lpstr>
      <vt:lpstr>Klassenkonferenzen</vt:lpstr>
      <vt:lpstr>Vom Umgang mit Beschwerden</vt:lpstr>
      <vt:lpstr>Any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Elternvertreter – und nun?</dc:title>
  <dc:creator>Birgit Viebrandt</dc:creator>
  <cp:lastModifiedBy>Birgit Viebrandt</cp:lastModifiedBy>
  <cp:revision>10</cp:revision>
  <dcterms:created xsi:type="dcterms:W3CDTF">2018-11-08T17:17:21Z</dcterms:created>
  <dcterms:modified xsi:type="dcterms:W3CDTF">2018-11-12T18:59:42Z</dcterms:modified>
</cp:coreProperties>
</file>